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87" r:id="rId2"/>
    <p:sldId id="269" r:id="rId3"/>
    <p:sldId id="277" r:id="rId4"/>
    <p:sldId id="279" r:id="rId5"/>
    <p:sldId id="274" r:id="rId6"/>
    <p:sldId id="275" r:id="rId7"/>
    <p:sldId id="282" r:id="rId8"/>
    <p:sldId id="262" r:id="rId9"/>
    <p:sldId id="265" r:id="rId10"/>
    <p:sldId id="284" r:id="rId11"/>
    <p:sldId id="286" r:id="rId12"/>
    <p:sldId id="278" r:id="rId13"/>
    <p:sldId id="268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4660"/>
  </p:normalViewPr>
  <p:slideViewPr>
    <p:cSldViewPr snapToGrid="0">
      <p:cViewPr varScale="1">
        <p:scale>
          <a:sx n="61" d="100"/>
          <a:sy n="61" d="100"/>
        </p:scale>
        <p:origin x="13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>
</file>

<file path=ppt/media/image10.jpg>
</file>

<file path=ppt/media/image11.jpg>
</file>

<file path=ppt/media/image12.png>
</file>

<file path=ppt/media/image2.tif>
</file>

<file path=ppt/media/image3.tif>
</file>

<file path=ppt/media/image4.jpeg>
</file>

<file path=ppt/media/image5.jpe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hf hdr="0" ftr="0" dt="0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t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" Target="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jpg"/><Relationship Id="rId4" Type="http://schemas.openxmlformats.org/officeDocument/2006/relationships/slide" Target="slide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Mindful Breathing &amp; Concent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82711"/>
          </a:xfrm>
          <a:prstGeom prst="rect">
            <a:avLst/>
          </a:prstGeom>
        </p:spPr>
        <p:txBody>
          <a:bodyPr/>
          <a:lstStyle>
            <a:lvl1pPr defTabSz="391414">
              <a:defRPr sz="5360"/>
            </a:lvl1pPr>
          </a:lstStyle>
          <a:p>
            <a:r>
              <a:t>Mindful Breathing &amp; Concentration</a:t>
            </a:r>
          </a:p>
        </p:txBody>
      </p:sp>
      <p:pic>
        <p:nvPicPr>
          <p:cNvPr id="14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89100" y="1236424"/>
            <a:ext cx="8826600" cy="6286501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traight back, folded legs if you are sitting on a matt or cushion, or legs grounded if on a chair…"/>
          <p:cNvSpPr txBox="1"/>
          <p:nvPr/>
        </p:nvSpPr>
        <p:spPr>
          <a:xfrm>
            <a:off x="1998631" y="6364517"/>
            <a:ext cx="10080741" cy="3039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76250" indent="-476250" algn="l">
              <a:buSzPct val="100000"/>
              <a:buAutoNum type="arabicPeriod"/>
            </a:pPr>
            <a:r>
              <a:t>Straight back, folded legs if you are sitting on a matt or cushion, or legs grounded if on a chair</a:t>
            </a:r>
          </a:p>
          <a:p>
            <a:pPr marL="476250" indent="-476250" algn="l">
              <a:buSzPct val="100000"/>
              <a:buAutoNum type="arabicPeriod"/>
            </a:pPr>
            <a:r>
              <a:t>Chin slightly tugged in or dropped to feel at ease</a:t>
            </a:r>
          </a:p>
          <a:p>
            <a:pPr marL="476250" indent="-476250" algn="l">
              <a:buSzPct val="100000"/>
              <a:buAutoNum type="arabicPeriod"/>
            </a:pPr>
            <a:r>
              <a:t>Hands resting on the knees or thighs with palms upwards</a:t>
            </a:r>
          </a:p>
          <a:p>
            <a:pPr marL="476250" indent="-476250" algn="l">
              <a:buSzPct val="100000"/>
              <a:buAutoNum type="arabicPeriod"/>
            </a:pPr>
            <a:r>
              <a:t>Eyes slightly opened to see barely your knees or closed</a:t>
            </a:r>
          </a:p>
          <a:p>
            <a:pPr marL="476250" indent="-476250" algn="l">
              <a:buSzPct val="100000"/>
              <a:buAutoNum type="arabicPeriod"/>
            </a:pPr>
            <a:r>
              <a:t>Tongue lightly touching the upper palette </a:t>
            </a:r>
          </a:p>
          <a:p>
            <a:pPr marL="476250" indent="-476250" algn="l">
              <a:buSzPct val="100000"/>
              <a:buAutoNum type="arabicPeriod"/>
            </a:pPr>
            <a:r>
              <a:t>Lips closed, teeth not biting</a:t>
            </a:r>
          </a:p>
          <a:p>
            <a:pPr marL="476250" indent="-476250" algn="l">
              <a:buSzPct val="100000"/>
              <a:buAutoNum type="arabicPeriod"/>
            </a:pPr>
            <a:r>
              <a:t>Shoulder relaxed</a:t>
            </a:r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CBECFEBA-A30E-47AF-9C51-C3EF77B0F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flipH="1">
            <a:off x="10296919" y="1920210"/>
            <a:ext cx="2630466" cy="2563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age" descr="Image">
            <a:extLst>
              <a:ext uri="{FF2B5EF4-FFF2-40B4-BE49-F238E27FC236}">
                <a16:creationId xmlns:a16="http://schemas.microsoft.com/office/drawing/2014/main" id="{6B3AA718-2736-43CC-98C7-F3C1A1F004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/>
          </a:blip>
          <a:srcRect l="62971" t="44895" r="3978"/>
          <a:stretch/>
        </p:blipFill>
        <p:spPr>
          <a:xfrm>
            <a:off x="67012" y="1154982"/>
            <a:ext cx="2379946" cy="40940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Visionary Peo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IN" dirty="0"/>
              <a:t>Class Exercise</a:t>
            </a:r>
            <a:endParaRPr dirty="0"/>
          </a:p>
        </p:txBody>
      </p:sp>
      <p:sp>
        <p:nvSpPr>
          <p:cNvPr id="244" name="Effectiveness is not just a matter of reaching a goal but rather of achieving the right goal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404494" indent="-404494" defTabSz="531622">
              <a:spcBef>
                <a:spcPts val="1600"/>
              </a:spcBef>
              <a:defRPr sz="3185"/>
            </a:pPr>
            <a:r>
              <a:rPr dirty="0"/>
              <a:t>Imagine yourselves </a:t>
            </a:r>
            <a:r>
              <a:rPr lang="en-IN" dirty="0"/>
              <a:t>celebrating 80</a:t>
            </a:r>
            <a:r>
              <a:rPr lang="en-IN" baseline="30000" dirty="0"/>
              <a:t>th</a:t>
            </a:r>
            <a:r>
              <a:rPr lang="en-IN" dirty="0"/>
              <a:t> birthdate – you have invited you children, grandchildren, neighbours, and friends.</a:t>
            </a:r>
          </a:p>
          <a:p>
            <a:pPr marL="404494" indent="-404494" defTabSz="531622">
              <a:spcBef>
                <a:spcPts val="1600"/>
              </a:spcBef>
              <a:defRPr sz="3185"/>
            </a:pPr>
            <a:r>
              <a:rPr lang="en-IN" dirty="0"/>
              <a:t>Everyone is wishing you</a:t>
            </a:r>
            <a:r>
              <a:rPr dirty="0"/>
              <a:t> </a:t>
            </a:r>
            <a:r>
              <a:rPr lang="en-IN" dirty="0"/>
              <a:t> </a:t>
            </a:r>
            <a:endParaRPr dirty="0"/>
          </a:p>
          <a:p>
            <a:pPr marL="404494" indent="-404494" defTabSz="531622">
              <a:spcBef>
                <a:spcPts val="1600"/>
              </a:spcBef>
              <a:defRPr sz="3185"/>
            </a:pPr>
            <a:r>
              <a:rPr lang="en-IN" dirty="0"/>
              <a:t>D</a:t>
            </a:r>
            <a:r>
              <a:rPr dirty="0"/>
              <a:t>o you </a:t>
            </a:r>
            <a:r>
              <a:rPr lang="en-IN" dirty="0"/>
              <a:t>wish to only hear – Happy Birthday Rita, grandma, mother, etc</a:t>
            </a:r>
            <a:r>
              <a:rPr dirty="0"/>
              <a:t>? Is that how you want to be </a:t>
            </a:r>
            <a:r>
              <a:rPr lang="en-IN" dirty="0"/>
              <a:t>wished</a:t>
            </a:r>
            <a:r>
              <a:rPr dirty="0"/>
              <a:t>?</a:t>
            </a:r>
          </a:p>
          <a:p>
            <a:pPr marL="404494" indent="-404494" defTabSz="531622">
              <a:spcBef>
                <a:spcPts val="1600"/>
              </a:spcBef>
              <a:defRPr sz="3185"/>
            </a:pPr>
            <a:r>
              <a:rPr dirty="0"/>
              <a:t>If not, you must change it. You must take hold of your life.</a:t>
            </a:r>
          </a:p>
          <a:p>
            <a:pPr marL="404494" indent="-404494" defTabSz="531622">
              <a:spcBef>
                <a:spcPts val="1600"/>
              </a:spcBef>
              <a:defRPr sz="3185"/>
            </a:pPr>
            <a:r>
              <a:rPr dirty="0"/>
              <a:t>You can begin by drafting a personal mission statement that outlines your goals and describes the kind of person you want to be.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D86E64-3759-46C3-8FB8-8C9388CAAB7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10</a:t>
            </a:fld>
            <a:endParaRPr lang="en-IN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itle 1"/>
          <p:cNvSpPr txBox="1">
            <a:spLocks noGrp="1"/>
          </p:cNvSpPr>
          <p:nvPr>
            <p:ph type="title"/>
          </p:nvPr>
        </p:nvSpPr>
        <p:spPr>
          <a:xfrm>
            <a:off x="952500" y="-12050"/>
            <a:ext cx="11099800" cy="1064236"/>
          </a:xfrm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r>
              <a:rPr dirty="0"/>
              <a:t>Journaling</a:t>
            </a:r>
          </a:p>
        </p:txBody>
      </p:sp>
      <p:sp>
        <p:nvSpPr>
          <p:cNvPr id="247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952500" y="851770"/>
            <a:ext cx="11099800" cy="8542751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0" indent="0" defTabSz="414781">
              <a:spcBef>
                <a:spcPts val="400"/>
              </a:spcBef>
              <a:buSzPct val="100000"/>
              <a:buNone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lang="en-IN" u="sng" dirty="0"/>
              <a:t>Vision your journey of life with end in mind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What are the three top goals for me this year?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How will I know if I reach them?</a:t>
            </a:r>
          </a:p>
          <a:p>
            <a:pPr marL="0" indent="0" defTabSz="414781">
              <a:spcBef>
                <a:spcPts val="400"/>
              </a:spcBef>
              <a:buSzPct val="100000"/>
              <a:buNone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br>
              <a:rPr dirty="0"/>
            </a:br>
            <a:r>
              <a:rPr u="sng" dirty="0"/>
              <a:t>Discover yourself ; Self-awareness</a:t>
            </a:r>
            <a:r>
              <a:rPr dirty="0"/>
              <a:t>: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I am at my best when ….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I am at my worst when….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What do I really love to do at work?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What do I really love to do at my personal life?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My natural talent and gifts are?</a:t>
            </a:r>
            <a:endParaRPr lang="en-IN" dirty="0"/>
          </a:p>
          <a:p>
            <a:pPr marL="0" indent="0" defTabSz="414781">
              <a:spcBef>
                <a:spcPts val="400"/>
              </a:spcBef>
              <a:buSzPct val="100000"/>
              <a:buNone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br>
              <a:rPr dirty="0"/>
            </a:br>
            <a:r>
              <a:rPr u="sng" dirty="0"/>
              <a:t>Discovering yourself; Imagination</a:t>
            </a:r>
            <a:r>
              <a:rPr dirty="0"/>
              <a:t>: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If I had unlimited time and resources, what would I choose to do?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Possible life goals for me are….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I want to be a person who….</a:t>
            </a:r>
            <a:endParaRPr lang="en-IN" dirty="0"/>
          </a:p>
          <a:p>
            <a:pPr marL="0" indent="0" defTabSz="414781">
              <a:spcBef>
                <a:spcPts val="400"/>
              </a:spcBef>
              <a:buSzPct val="100000"/>
              <a:buNone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br>
              <a:rPr dirty="0"/>
            </a:br>
            <a:r>
              <a:rPr dirty="0"/>
              <a:t> </a:t>
            </a:r>
            <a:r>
              <a:rPr u="sng" dirty="0"/>
              <a:t>Discover yourself ; Conscience</a:t>
            </a:r>
            <a:r>
              <a:rPr dirty="0"/>
              <a:t>: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What do I consider to be my most important future contribution to others?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Are there things I feel I really should do, even though I may have dismissed such thoughts many times? What are they?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Reflect on three people who have influenced your life and write their names and attributes.</a:t>
            </a:r>
          </a:p>
          <a:p>
            <a:pPr marL="408582" indent="-408582" defTabSz="414781">
              <a:spcBef>
                <a:spcPts val="400"/>
              </a:spcBef>
              <a:buSzPct val="100000"/>
              <a:buAutoNum type="arabicPeriod"/>
              <a:defRPr sz="205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rPr dirty="0"/>
              <a:t>Draft your personal mission statement (5 min, keep pen moving until something comes to your mind, never mind what it looks like).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9908AE-A798-49D3-BD39-8AA97754775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11</a:t>
            </a:fld>
            <a:endParaRPr lang="en-IN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DE92F-0D28-4A4A-BC7B-2AC230A15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3276166"/>
            <a:ext cx="11172696" cy="2321153"/>
          </a:xfrm>
        </p:spPr>
        <p:txBody>
          <a:bodyPr>
            <a:noAutofit/>
          </a:bodyPr>
          <a:lstStyle/>
          <a:p>
            <a:pPr algn="l">
              <a:spcBef>
                <a:spcPts val="4200"/>
              </a:spcBef>
              <a:defRPr sz="3300" b="0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</a:defRPr>
            </a:pPr>
            <a:r>
              <a:rPr lang="en-US" sz="2800" dirty="0">
                <a:solidFill>
                  <a:srgbClr val="FFC000"/>
                </a:solidFill>
              </a:rPr>
              <a:t>Happiness is here and now, I have dropped my worries, nowhere to go, nothing to do, and I am not in a hurry.</a:t>
            </a:r>
            <a:br>
              <a:rPr lang="en-US" sz="2800" dirty="0">
                <a:solidFill>
                  <a:srgbClr val="FFC000"/>
                </a:solidFill>
              </a:rPr>
            </a:br>
            <a:br>
              <a:rPr lang="en-US" sz="2800" dirty="0">
                <a:solidFill>
                  <a:srgbClr val="FFC000"/>
                </a:solidFill>
              </a:rPr>
            </a:br>
            <a:r>
              <a:rPr lang="en-US" sz="2800" dirty="0">
                <a:solidFill>
                  <a:srgbClr val="FFC000"/>
                </a:solidFill>
              </a:rPr>
              <a:t>Happiness is here and now, I have dropped my worries, somewhere to go, something to do, but I am not in a hurry</a:t>
            </a:r>
            <a:endParaRPr lang="en-IN" sz="2800" dirty="0">
              <a:solidFill>
                <a:srgbClr val="FFC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60F9B-C771-42C3-8FF4-09DCD28D1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5597320"/>
            <a:ext cx="11172695" cy="3861233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2400"/>
              </a:spcAft>
              <a:buClr>
                <a:schemeClr val="accent4">
                  <a:hueOff val="-1109302"/>
                  <a:lumOff val="-6470"/>
                </a:schemeClr>
              </a:buClr>
              <a:defRPr sz="3000">
                <a:solidFill>
                  <a:schemeClr val="accent4">
                    <a:hueOff val="-1109302"/>
                    <a:lumOff val="-6470"/>
                  </a:schemeClr>
                </a:solidFill>
              </a:defRPr>
            </a:pPr>
            <a:r>
              <a:rPr lang="en-US" sz="2800" dirty="0"/>
              <a:t>May you be well and happy always</a:t>
            </a:r>
          </a:p>
          <a:p>
            <a:pPr>
              <a:spcBef>
                <a:spcPts val="0"/>
              </a:spcBef>
              <a:spcAft>
                <a:spcPts val="2400"/>
              </a:spcAft>
              <a:buClr>
                <a:schemeClr val="accent4">
                  <a:hueOff val="-1109302"/>
                  <a:lumOff val="-6470"/>
                </a:schemeClr>
              </a:buClr>
              <a:defRPr sz="3000">
                <a:solidFill>
                  <a:schemeClr val="accent4">
                    <a:hueOff val="-1109302"/>
                    <a:lumOff val="-6470"/>
                  </a:schemeClr>
                </a:solidFill>
              </a:defRPr>
            </a:pPr>
            <a:r>
              <a:rPr lang="en-US" sz="2800" dirty="0"/>
              <a:t>May you find happiness in what you do</a:t>
            </a:r>
          </a:p>
          <a:p>
            <a:pPr>
              <a:spcBef>
                <a:spcPts val="0"/>
              </a:spcBef>
              <a:spcAft>
                <a:spcPts val="2400"/>
              </a:spcAft>
              <a:buClr>
                <a:schemeClr val="accent4">
                  <a:hueOff val="-1109302"/>
                  <a:lumOff val="-6470"/>
                </a:schemeClr>
              </a:buClr>
              <a:defRPr sz="3000">
                <a:solidFill>
                  <a:schemeClr val="accent4">
                    <a:hueOff val="-1109302"/>
                    <a:lumOff val="-6470"/>
                  </a:schemeClr>
                </a:solidFill>
              </a:defRPr>
            </a:pPr>
            <a:r>
              <a:rPr lang="en-US" sz="2800" dirty="0"/>
              <a:t>May you bring happiness to the lives you touch</a:t>
            </a:r>
          </a:p>
          <a:p>
            <a:pPr>
              <a:spcBef>
                <a:spcPts val="0"/>
              </a:spcBef>
              <a:spcAft>
                <a:spcPts val="2400"/>
              </a:spcAft>
              <a:buClr>
                <a:schemeClr val="accent4">
                  <a:hueOff val="-1109302"/>
                  <a:lumOff val="-6470"/>
                </a:schemeClr>
              </a:buClr>
              <a:defRPr sz="3000">
                <a:solidFill>
                  <a:schemeClr val="accent4">
                    <a:hueOff val="-1109302"/>
                    <a:lumOff val="-6470"/>
                  </a:schemeClr>
                </a:solidFill>
              </a:defRPr>
            </a:pPr>
            <a:r>
              <a:rPr lang="en-US" sz="2800" dirty="0"/>
              <a:t>May you be the northern star for yourself, family, friends, society and the world. </a:t>
            </a:r>
          </a:p>
          <a:p>
            <a:pPr>
              <a:spcBef>
                <a:spcPts val="0"/>
              </a:spcBef>
              <a:spcAft>
                <a:spcPts val="2400"/>
              </a:spcAft>
            </a:pPr>
            <a:endParaRPr lang="en-IN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B471B-BD26-43C2-84AE-4BE7441B3EE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12</a:t>
            </a:fld>
            <a:endParaRPr lang="en-IN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FA4D7D9-A035-4B76-921F-E6B12A16A73F}"/>
              </a:ext>
            </a:extLst>
          </p:cNvPr>
          <p:cNvGrpSpPr/>
          <p:nvPr/>
        </p:nvGrpSpPr>
        <p:grpSpPr>
          <a:xfrm>
            <a:off x="115301" y="132894"/>
            <a:ext cx="12767423" cy="3143273"/>
            <a:chOff x="170182" y="3857135"/>
            <a:chExt cx="12767423" cy="31432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AD78851-18A0-4958-8272-AF26D69C78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9342"/>
            <a:stretch/>
          </p:blipFill>
          <p:spPr>
            <a:xfrm>
              <a:off x="170182" y="3857135"/>
              <a:ext cx="5867364" cy="314327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C2228AC-2138-4626-8DAB-D6FECA75D4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546" y="3857135"/>
              <a:ext cx="6900059" cy="31432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806171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2CA32-0B22-41DB-8E08-38D7BDEB3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0F43C-82E4-49E9-8E18-36AF459286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8C1919-CB18-4C16-AE92-4B486CF0A52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13</a:t>
            </a:fld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61FAFB-5716-40CF-B79C-A2A9179082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0" t="1370" r="1659" b="31906"/>
          <a:stretch/>
        </p:blipFill>
        <p:spPr>
          <a:xfrm>
            <a:off x="406129" y="4027118"/>
            <a:ext cx="12526027" cy="526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091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BA162-3E05-4326-8822-64D831003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</p:spPr>
        <p:txBody>
          <a:bodyPr/>
          <a:lstStyle/>
          <a:p>
            <a:r>
              <a:rPr lang="en-IN" dirty="0"/>
              <a:t>Private Victory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5AD2C8-9FE9-49E4-84F6-81E864AC02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3600" b="1" dirty="0"/>
              <a:t>Private Victory is</a:t>
            </a:r>
            <a:br>
              <a:rPr lang="en-US" sz="3600" b="1" dirty="0"/>
            </a:br>
            <a:r>
              <a:rPr lang="en-US" sz="3600" b="1" dirty="0"/>
              <a:t>when we learn self mastery and self-discipline</a:t>
            </a:r>
            <a:br>
              <a:rPr lang="en-US" sz="3600" dirty="0"/>
            </a:br>
            <a:endParaRPr lang="en-US" sz="3600" dirty="0"/>
          </a:p>
          <a:p>
            <a:r>
              <a:rPr lang="en-US" sz="3600" dirty="0"/>
              <a:t>I am a product of my choice and not my circumstance (proactive or choice)</a:t>
            </a:r>
          </a:p>
          <a:p>
            <a:r>
              <a:rPr lang="en-US" sz="3600" dirty="0"/>
              <a:t>I live by design and not by default (vision or end in mind)</a:t>
            </a:r>
          </a:p>
          <a:p>
            <a:r>
              <a:rPr lang="en-US" sz="3600" dirty="0"/>
              <a:t>I put important things first and not urgent things first (integrity)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3D7063-D872-41A3-AEFC-F66A39714D0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0582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07ECB-544E-4D71-9890-8BEC726DF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496" y="222250"/>
            <a:ext cx="11099800" cy="1786613"/>
          </a:xfrm>
        </p:spPr>
        <p:txBody>
          <a:bodyPr>
            <a:noAutofit/>
          </a:bodyPr>
          <a:lstStyle/>
          <a:p>
            <a:r>
              <a:rPr lang="en-IN" sz="5400" dirty="0"/>
              <a:t>I am a product of my choices and not circumstance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DF4288-D4FC-44B2-AE86-061268855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0496" y="2167003"/>
            <a:ext cx="11099800" cy="6121574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spcBef>
                <a:spcPts val="0"/>
              </a:spcBef>
              <a:spcAft>
                <a:spcPts val="2400"/>
              </a:spcAft>
              <a:buNone/>
            </a:pPr>
            <a:r>
              <a:rPr lang="en-IN" sz="3600" dirty="0"/>
              <a:t>You are free to chose but you are responsible for your choice</a:t>
            </a:r>
            <a:br>
              <a:rPr lang="en-IN" sz="3600" dirty="0"/>
            </a:br>
            <a:endParaRPr lang="en-IN" sz="3600" dirty="0"/>
          </a:p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US" sz="3600" dirty="0"/>
              <a:t>Pause &amp; respond </a:t>
            </a:r>
            <a:br>
              <a:rPr lang="en-US" sz="3600" dirty="0"/>
            </a:br>
            <a:endParaRPr lang="en-US" sz="3600" dirty="0"/>
          </a:p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US" sz="3600" dirty="0"/>
              <a:t>Use proactive language (I want instead of I need, I prefer instead of I must, I chose instead of I can’t)</a:t>
            </a:r>
            <a:br>
              <a:rPr lang="en-US" sz="3600" dirty="0"/>
            </a:br>
            <a:endParaRPr lang="en-US" sz="3600" dirty="0"/>
          </a:p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US" sz="3600" dirty="0"/>
              <a:t>Expand your circle of influence </a:t>
            </a:r>
            <a:br>
              <a:rPr lang="en-US" sz="3600" dirty="0"/>
            </a:br>
            <a:endParaRPr lang="en-US" sz="3600" dirty="0"/>
          </a:p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US" sz="3600" dirty="0"/>
              <a:t>Become a transitional person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029E0-DD8F-4DD8-9D75-20429B90726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3</a:t>
            </a:fld>
            <a:endParaRPr lang="en-IN"/>
          </a:p>
        </p:txBody>
      </p:sp>
      <p:pic>
        <p:nvPicPr>
          <p:cNvPr id="5" name="Picture 5" descr="Picture 5">
            <a:extLst>
              <a:ext uri="{FF2B5EF4-FFF2-40B4-BE49-F238E27FC236}">
                <a16:creationId xmlns:a16="http://schemas.microsoft.com/office/drawing/2014/main" id="{4739E0EC-6EC2-468D-91B4-054DB1A25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rcRect l="5594" t="25526" r="6250" b="18147"/>
          <a:stretch>
            <a:fillRect/>
          </a:stretch>
        </p:blipFill>
        <p:spPr>
          <a:xfrm>
            <a:off x="4891932" y="3257792"/>
            <a:ext cx="4096012" cy="1399575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7" descr="Picture 7">
            <a:extLst>
              <a:ext uri="{FF2B5EF4-FFF2-40B4-BE49-F238E27FC236}">
                <a16:creationId xmlns:a16="http://schemas.microsoft.com/office/drawing/2014/main" id="{14796AB9-05C1-43A1-A9EF-7269E4596F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1714" t="9628" r="3669" b="44479"/>
          <a:stretch/>
        </p:blipFill>
        <p:spPr>
          <a:xfrm>
            <a:off x="8987944" y="3232808"/>
            <a:ext cx="3831621" cy="1456194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icture 8" descr="Picture 8">
            <a:extLst>
              <a:ext uri="{FF2B5EF4-FFF2-40B4-BE49-F238E27FC236}">
                <a16:creationId xmlns:a16="http://schemas.microsoft.com/office/drawing/2014/main" id="{76359AB2-B5CB-48A6-BCFA-C0D2C4C675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rcRect l="15128" r="18717"/>
          <a:stretch>
            <a:fillRect/>
          </a:stretch>
        </p:blipFill>
        <p:spPr>
          <a:xfrm>
            <a:off x="9983371" y="5557380"/>
            <a:ext cx="1558539" cy="2889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1511699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DFF9A-B3D2-4479-9EA3-0A83F5BB8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I live by design not by default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176042-D31D-46AA-B5AD-ECC7B2CFDA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Mental creation precedes physical creation</a:t>
            </a:r>
          </a:p>
          <a:p>
            <a:pPr marL="472281" indent="-472281" defTabSz="1300480">
              <a:defRPr sz="3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Envision outcomes before you act (story of Alice in the wonderland)</a:t>
            </a:r>
          </a:p>
          <a:p>
            <a:pPr marL="472281" indent="-472281" defTabSz="1300480">
              <a:defRPr sz="3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Create and live by a personal mission statement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5BF16C-A0F8-491F-8355-ED72CC9F770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362889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Example of Mission Statement: Mahatma Gandhi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226298"/>
          </a:xfrm>
          <a:prstGeom prst="rect">
            <a:avLst/>
          </a:prstGeom>
        </p:spPr>
        <p:txBody>
          <a:bodyPr/>
          <a:lstStyle>
            <a:lvl1pPr defTabSz="274574">
              <a:defRPr sz="3759">
                <a:solidFill>
                  <a:schemeClr val="accent3">
                    <a:hueOff val="-365725"/>
                    <a:satOff val="-32500"/>
                    <a:lumOff val="18235"/>
                  </a:schemeClr>
                </a:solidFill>
              </a:defRPr>
            </a:lvl1pPr>
          </a:lstStyle>
          <a:p>
            <a:r>
              <a:t>Example of Mission Statement: Mahatma Gandhi</a:t>
            </a:r>
          </a:p>
        </p:txBody>
      </p:sp>
      <p:sp>
        <p:nvSpPr>
          <p:cNvPr id="240" name="Mahatma Gandhi's mission is captured in a short list of active statements. You can craft your mission in this style, starting each sentence with &quot;I shall&quot; or &quot;I will.&quot;…"/>
          <p:cNvSpPr txBox="1">
            <a:spLocks noGrp="1"/>
          </p:cNvSpPr>
          <p:nvPr>
            <p:ph type="body" idx="1"/>
          </p:nvPr>
        </p:nvSpPr>
        <p:spPr>
          <a:xfrm>
            <a:off x="1220459" y="1590807"/>
            <a:ext cx="10784388" cy="7123656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pPr marL="0" indent="0" defTabSz="457200">
              <a:lnSpc>
                <a:spcPct val="120000"/>
              </a:lnSpc>
              <a:spcBef>
                <a:spcPts val="0"/>
              </a:spcBef>
              <a:buSzTx/>
              <a:buNone/>
              <a:defRPr sz="3600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Mahatma Gandhi's mission is captured in a short list of active statements. You can craft your mission in this style, starting each sentence with "I shall" or "I will."</a:t>
            </a:r>
          </a:p>
          <a:p>
            <a:pPr marL="0" indent="0" defTabSz="457200">
              <a:lnSpc>
                <a:spcPct val="120000"/>
              </a:lnSpc>
              <a:spcBef>
                <a:spcPts val="0"/>
              </a:spcBef>
              <a:buSzTx/>
              <a:buNone/>
              <a:defRPr sz="3600" i="1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Let the first act of every morning be to make the following resolve for the day:</a:t>
            </a:r>
            <a:endParaRPr i="0" dirty="0"/>
          </a:p>
          <a:p>
            <a:pPr marL="457200" indent="-317500" defTabSz="457200">
              <a:lnSpc>
                <a:spcPts val="5800"/>
              </a:lnSpc>
              <a:spcBef>
                <a:spcPts val="0"/>
              </a:spcBef>
              <a:buClr>
                <a:srgbClr val="767F84"/>
              </a:buClr>
              <a:buSzPct val="100000"/>
              <a:buFont typeface="Arial"/>
              <a:defRPr sz="3600" i="1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	I shall not fear anyone on Earth.</a:t>
            </a:r>
            <a:endParaRPr i="0" dirty="0"/>
          </a:p>
          <a:p>
            <a:pPr marL="457200" indent="-317500" defTabSz="457200">
              <a:lnSpc>
                <a:spcPts val="5800"/>
              </a:lnSpc>
              <a:spcBef>
                <a:spcPts val="0"/>
              </a:spcBef>
              <a:buClr>
                <a:srgbClr val="767F84"/>
              </a:buClr>
              <a:buSzPct val="100000"/>
              <a:buFont typeface="Arial"/>
              <a:defRPr sz="3600" i="1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	I shall fear only God.</a:t>
            </a:r>
            <a:endParaRPr i="0" dirty="0"/>
          </a:p>
          <a:p>
            <a:pPr marL="457200" indent="-317500" defTabSz="457200">
              <a:lnSpc>
                <a:spcPts val="5800"/>
              </a:lnSpc>
              <a:spcBef>
                <a:spcPts val="0"/>
              </a:spcBef>
              <a:buClr>
                <a:srgbClr val="767F84"/>
              </a:buClr>
              <a:buSzPct val="100000"/>
              <a:buFont typeface="Arial"/>
              <a:defRPr sz="3600" i="1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	I shall not bear ill will toward anyone.</a:t>
            </a:r>
            <a:endParaRPr i="0" dirty="0"/>
          </a:p>
          <a:p>
            <a:pPr marL="457200" indent="-317500" defTabSz="457200">
              <a:lnSpc>
                <a:spcPts val="5800"/>
              </a:lnSpc>
              <a:spcBef>
                <a:spcPts val="0"/>
              </a:spcBef>
              <a:buClr>
                <a:srgbClr val="767F84"/>
              </a:buClr>
              <a:buSzPct val="100000"/>
              <a:buFont typeface="Arial"/>
              <a:defRPr sz="3600" i="1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	I shall not submit to injustice from anyone.</a:t>
            </a:r>
            <a:endParaRPr i="0" dirty="0"/>
          </a:p>
          <a:p>
            <a:pPr marL="457200" indent="-317500" defTabSz="457200">
              <a:lnSpc>
                <a:spcPts val="5800"/>
              </a:lnSpc>
              <a:spcBef>
                <a:spcPts val="0"/>
              </a:spcBef>
              <a:buClr>
                <a:srgbClr val="767F84"/>
              </a:buClr>
              <a:buSzPct val="100000"/>
              <a:buFont typeface="Arial"/>
              <a:defRPr sz="3600" i="1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	I shall conquer untruth by truth.</a:t>
            </a:r>
            <a:endParaRPr i="0" dirty="0"/>
          </a:p>
          <a:p>
            <a:pPr marL="457200" indent="-317500" defTabSz="457200">
              <a:lnSpc>
                <a:spcPts val="5800"/>
              </a:lnSpc>
              <a:spcBef>
                <a:spcPts val="0"/>
              </a:spcBef>
              <a:buClr>
                <a:srgbClr val="767F84"/>
              </a:buClr>
              <a:buSzPct val="100000"/>
              <a:buFont typeface="Arial"/>
              <a:defRPr sz="3600" i="1">
                <a:solidFill>
                  <a:schemeClr val="accent4">
                    <a:hueOff val="468000"/>
                    <a:satOff val="-4761"/>
                    <a:lumOff val="10196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	And in resisting untruth, I shall put up with all suffering.</a:t>
            </a:r>
          </a:p>
        </p:txBody>
      </p:sp>
      <p:sp>
        <p:nvSpPr>
          <p:cNvPr id="24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CEA7F-06E3-4BC6-97EF-3D7639211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58F8C-D913-490B-877A-2C24FCEB42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4428AB-9A4E-498F-82C2-6A4ABF6734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2" y="254000"/>
            <a:ext cx="13008884" cy="9245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C8DC41-2E08-45FB-9CC5-81DA4A458191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689759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9B9B2-7ACA-4DB0-95BF-5646C02CA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/>
              <a:t>I put important things first and not urgent things first </a:t>
            </a:r>
            <a:endParaRPr lang="en-IN" sz="6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449500-7CB5-4C9F-8AA0-DAB7BAD0CD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dirty="0"/>
              <a:t>Effectiveness requires the integrity to act on your priorities</a:t>
            </a:r>
          </a:p>
          <a:p>
            <a:pPr marL="513953" indent="-513953" defTabSz="1300480">
              <a:defRPr sz="3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Focus on top priorities 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513953" indent="-513953" defTabSz="1300480">
              <a:defRPr sz="3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Eliminate the unimportant (</a:t>
            </a:r>
            <a:r>
              <a:rPr lang="en-US" dirty="0">
                <a:hlinkClick r:id="rId2" action="ppaction://hlinksldjump"/>
              </a:rPr>
              <a:t>Time Matrix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pPr marL="513953" indent="-513953" defTabSz="1300480">
              <a:defRPr sz="3400" b="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lang="en-US" dirty="0"/>
              <a:t>Plan weekly &amp; daily (20 min every week)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A8587-C78F-4F43-BE91-2B637514FFC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7</a:t>
            </a:fld>
            <a:endParaRPr lang="en-IN"/>
          </a:p>
        </p:txBody>
      </p:sp>
      <p:pic>
        <p:nvPicPr>
          <p:cNvPr id="5" name="Picture 11" descr="Picture 11">
            <a:extLst>
              <a:ext uri="{FF2B5EF4-FFF2-40B4-BE49-F238E27FC236}">
                <a16:creationId xmlns:a16="http://schemas.microsoft.com/office/drawing/2014/main" id="{AB3B1E16-0AD0-435E-939A-6D4351B208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rcRect l="15836" t="22691" r="8508" b="9673"/>
          <a:stretch>
            <a:fillRect/>
          </a:stretch>
        </p:blipFill>
        <p:spPr>
          <a:xfrm>
            <a:off x="6328884" y="3156560"/>
            <a:ext cx="3195210" cy="2141950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Picture 8">
            <a:hlinkClick r:id="rId4" action="ppaction://hlinksldjump"/>
            <a:extLst>
              <a:ext uri="{FF2B5EF4-FFF2-40B4-BE49-F238E27FC236}">
                <a16:creationId xmlns:a16="http://schemas.microsoft.com/office/drawing/2014/main" id="{3850B6F9-B662-4D17-8B4D-0D38B6135E8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2" t="2876" r="10885" b="10232"/>
          <a:stretch/>
        </p:blipFill>
        <p:spPr>
          <a:xfrm>
            <a:off x="9524094" y="3156560"/>
            <a:ext cx="2889199" cy="381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39527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itle 1"/>
          <p:cNvSpPr txBox="1">
            <a:spLocks noGrp="1"/>
          </p:cNvSpPr>
          <p:nvPr>
            <p:ph type="title"/>
          </p:nvPr>
        </p:nvSpPr>
        <p:spPr>
          <a:xfrm>
            <a:off x="952500" y="260797"/>
            <a:ext cx="11099800" cy="927743"/>
          </a:xfrm>
          <a:prstGeom prst="rect">
            <a:avLst/>
          </a:prstGeom>
        </p:spPr>
        <p:txBody>
          <a:bodyPr/>
          <a:lstStyle>
            <a:lvl1pPr defTabSz="443991">
              <a:defRPr sz="5320"/>
            </a:lvl1pPr>
          </a:lstStyle>
          <a:p>
            <a:r>
              <a:rPr dirty="0">
                <a:hlinkClick r:id="rId2" action="ppaction://hlinksldjump"/>
              </a:rPr>
              <a:t>Time</a:t>
            </a:r>
            <a:r>
              <a:rPr dirty="0"/>
              <a:t> Matrix</a:t>
            </a:r>
          </a:p>
        </p:txBody>
      </p:sp>
      <p:graphicFrame>
        <p:nvGraphicFramePr>
          <p:cNvPr id="246" name="Table 3"/>
          <p:cNvGraphicFramePr/>
          <p:nvPr/>
        </p:nvGraphicFramePr>
        <p:xfrm>
          <a:off x="1745631" y="1237034"/>
          <a:ext cx="9513536" cy="7103626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47567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567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1551">
                <a:tc gridSpan="2">
                  <a:txBody>
                    <a:bodyPr/>
                    <a:lstStyle/>
                    <a:p>
                      <a:pPr algn="l" defTabSz="65024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Table 1</a:t>
                      </a:r>
                    </a:p>
                  </a:txBody>
                  <a:tcPr marL="50800" marR="50800" marT="50800" marB="50800" anchor="ctr" horzOverflow="overflow">
                    <a:lnL/>
                    <a:lnR/>
                    <a:lnT/>
                    <a:lnB w="12700">
                      <a:solidFill>
                        <a:srgbClr val="FFFFFF"/>
                      </a:solidFill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18133">
                <a:tc>
                  <a:txBody>
                    <a:bodyPr/>
                    <a:lstStyle/>
                    <a:p>
                      <a:pPr algn="l" defTabSz="650240"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I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Crises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Pressing problems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Deadline-driven projects, meetings, reports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50240"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II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Preparation 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Prevention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Planning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Relationship building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Re-creation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t>Values clarification 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00CC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18133">
                <a:tc>
                  <a:txBody>
                    <a:bodyPr/>
                    <a:lstStyle/>
                    <a:p>
                      <a:pPr algn="l" defTabSz="650240"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III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Needless interruptions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Unnecessary reports, meetings, phone calls, emails/mails, social media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Other people’s minor issues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AECDD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50240"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IV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Trivia, busywork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Irrelevant phone calls, emails/ mails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Time wasters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Excessive TV, internet, </a:t>
                      </a:r>
                    </a:p>
                    <a:p>
                      <a:pPr marL="193146" indent="-193146" algn="l" defTabSz="650240">
                        <a:buSzPct val="100000"/>
                        <a:buFont typeface="Arial"/>
                        <a:buChar char="•"/>
                        <a:defRPr sz="30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defRPr>
                      </a:pPr>
                      <a:r>
                        <a:rPr dirty="0"/>
                        <a:t>Escape activities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AEC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7" name="TextBox 9"/>
          <p:cNvSpPr txBox="1"/>
          <p:nvPr/>
        </p:nvSpPr>
        <p:spPr>
          <a:xfrm>
            <a:off x="1720736" y="8361860"/>
            <a:ext cx="4778681" cy="827761"/>
          </a:xfrm>
          <a:prstGeom prst="rect">
            <a:avLst/>
          </a:prstGeom>
          <a:gradFill>
            <a:gsLst>
              <a:gs pos="0">
                <a:srgbClr val="88F3C6"/>
              </a:gs>
              <a:gs pos="50000">
                <a:srgbClr val="B7F6DA"/>
              </a:gs>
              <a:gs pos="100000">
                <a:srgbClr val="DCFAEC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5023" tIns="65023" rIns="65023" bIns="65023">
            <a:spAutoFit/>
          </a:bodyPr>
          <a:lstStyle/>
          <a:p>
            <a:pPr algn="l" defTabSz="1300480">
              <a:defRPr sz="2500" b="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Important</a:t>
            </a:r>
            <a:r>
              <a:t>:</a:t>
            </a:r>
            <a:r>
              <a:rPr u="none"/>
              <a:t> activities represent your values, mission, priority goals</a:t>
            </a:r>
          </a:p>
        </p:txBody>
      </p:sp>
      <p:sp>
        <p:nvSpPr>
          <p:cNvPr id="248" name="TextBox 10"/>
          <p:cNvSpPr txBox="1"/>
          <p:nvPr/>
        </p:nvSpPr>
        <p:spPr>
          <a:xfrm>
            <a:off x="6476333" y="8361860"/>
            <a:ext cx="4778682" cy="827761"/>
          </a:xfrm>
          <a:prstGeom prst="rect">
            <a:avLst/>
          </a:prstGeom>
          <a:gradFill>
            <a:gsLst>
              <a:gs pos="0">
                <a:srgbClr val="88F3C6"/>
              </a:gs>
              <a:gs pos="50000">
                <a:srgbClr val="B7F6DA"/>
              </a:gs>
              <a:gs pos="100000">
                <a:srgbClr val="DCFAEC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5023" tIns="65023" rIns="65023" bIns="65023">
            <a:spAutoFit/>
          </a:bodyPr>
          <a:lstStyle/>
          <a:p>
            <a:pPr algn="l" defTabSz="1300480">
              <a:defRPr sz="2500" b="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/>
              <a:t>Urgent</a:t>
            </a:r>
            <a:r>
              <a:t>:</a:t>
            </a:r>
            <a:r>
              <a:rPr u="none"/>
              <a:t> activities that require immediate attention</a:t>
            </a:r>
          </a:p>
        </p:txBody>
      </p:sp>
      <p:grpSp>
        <p:nvGrpSpPr>
          <p:cNvPr id="251" name="Left Arrow 11"/>
          <p:cNvGrpSpPr/>
          <p:nvPr/>
        </p:nvGrpSpPr>
        <p:grpSpPr>
          <a:xfrm>
            <a:off x="11010955" y="4228202"/>
            <a:ext cx="1950722" cy="1517229"/>
            <a:chOff x="0" y="0"/>
            <a:chExt cx="1950721" cy="1517227"/>
          </a:xfrm>
        </p:grpSpPr>
        <p:sp>
          <p:nvSpPr>
            <p:cNvPr id="249" name="Arrow"/>
            <p:cNvSpPr/>
            <p:nvPr/>
          </p:nvSpPr>
          <p:spPr>
            <a:xfrm>
              <a:off x="0" y="0"/>
              <a:ext cx="1950721" cy="1517227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00CC99"/>
            </a:solidFill>
            <a:ln w="12700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65023" tIns="65023" rIns="65023" bIns="65023" numCol="1" anchor="t">
              <a:noAutofit/>
            </a:bodyPr>
            <a:lstStyle/>
            <a:p>
              <a:pPr algn="l" defTabSz="1300480">
                <a:defRPr sz="3400" b="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endParaRPr/>
            </a:p>
          </p:txBody>
        </p:sp>
        <p:sp>
          <p:nvSpPr>
            <p:cNvPr id="250" name="Live north of the line"/>
            <p:cNvSpPr txBox="1"/>
            <p:nvPr/>
          </p:nvSpPr>
          <p:spPr>
            <a:xfrm>
              <a:off x="379306" y="379306"/>
              <a:ext cx="1571415" cy="8699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65023" tIns="65023" rIns="65023" bIns="65023" numCol="1" anchor="t">
              <a:spAutoFit/>
            </a:bodyPr>
            <a:lstStyle>
              <a:lvl1pPr algn="l" defTabSz="1300480">
                <a:defRPr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rPr dirty="0"/>
                <a:t>Live </a:t>
              </a:r>
              <a:r>
                <a:rPr lang="en-IN" dirty="0"/>
                <a:t>above this line</a:t>
              </a:r>
              <a:endParaRPr dirty="0"/>
            </a:p>
          </p:txBody>
        </p:sp>
      </p:grpSp>
      <p:sp>
        <p:nvSpPr>
          <p:cNvPr id="252" name="Urgent"/>
          <p:cNvSpPr txBox="1"/>
          <p:nvPr/>
        </p:nvSpPr>
        <p:spPr>
          <a:xfrm>
            <a:off x="3314091" y="1137645"/>
            <a:ext cx="1591971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Urgent</a:t>
            </a:r>
          </a:p>
        </p:txBody>
      </p:sp>
      <p:sp>
        <p:nvSpPr>
          <p:cNvPr id="253" name="Important"/>
          <p:cNvSpPr txBox="1"/>
          <p:nvPr/>
        </p:nvSpPr>
        <p:spPr>
          <a:xfrm rot="16200000">
            <a:off x="289850" y="3156695"/>
            <a:ext cx="2306168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12700" indent="38100">
              <a:defRPr sz="3600"/>
            </a:lvl1pPr>
          </a:lstStyle>
          <a:p>
            <a:r>
              <a:t>Important</a:t>
            </a:r>
          </a:p>
        </p:txBody>
      </p:sp>
      <p:sp>
        <p:nvSpPr>
          <p:cNvPr id="254" name="Not important"/>
          <p:cNvSpPr txBox="1"/>
          <p:nvPr/>
        </p:nvSpPr>
        <p:spPr>
          <a:xfrm rot="16200000">
            <a:off x="-129377" y="6423835"/>
            <a:ext cx="3144622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Not important</a:t>
            </a:r>
          </a:p>
        </p:txBody>
      </p:sp>
      <p:sp>
        <p:nvSpPr>
          <p:cNvPr id="255" name="Not Urgent"/>
          <p:cNvSpPr txBox="1"/>
          <p:nvPr/>
        </p:nvSpPr>
        <p:spPr>
          <a:xfrm>
            <a:off x="7616603" y="1137645"/>
            <a:ext cx="2498142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/>
            </a:lvl1pPr>
          </a:lstStyle>
          <a:p>
            <a:r>
              <a:t>Not Urgent</a:t>
            </a:r>
          </a:p>
        </p:txBody>
      </p:sp>
      <p:sp>
        <p:nvSpPr>
          <p:cNvPr id="256" name="Slide Number Placeholder 11"/>
          <p:cNvSpPr txBox="1">
            <a:spLocks noGrp="1"/>
          </p:cNvSpPr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roactive Peopl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750164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IN" sz="6000" dirty="0"/>
              <a:t>Self-mastery makes us </a:t>
            </a:r>
            <a:br>
              <a:rPr lang="en-IN" sz="6000" dirty="0"/>
            </a:br>
            <a:r>
              <a:rPr lang="en-IN" sz="6000" dirty="0"/>
              <a:t>effective people</a:t>
            </a:r>
            <a:endParaRPr sz="6000" dirty="0"/>
          </a:p>
        </p:txBody>
      </p:sp>
      <p:sp>
        <p:nvSpPr>
          <p:cNvPr id="200" name="Highly effective people are proactive, they take initiatives.…"/>
          <p:cNvSpPr txBox="1">
            <a:spLocks noGrp="1"/>
          </p:cNvSpPr>
          <p:nvPr>
            <p:ph type="body" idx="1"/>
          </p:nvPr>
        </p:nvSpPr>
        <p:spPr>
          <a:xfrm>
            <a:off x="952500" y="2004164"/>
            <a:ext cx="11099800" cy="7292236"/>
          </a:xfrm>
          <a:prstGeom prst="rect">
            <a:avLst/>
          </a:prstGeom>
        </p:spPr>
        <p:txBody>
          <a:bodyPr/>
          <a:lstStyle/>
          <a:p>
            <a:pPr marL="444499" indent="-444499">
              <a:spcBef>
                <a:spcPts val="1800"/>
              </a:spcBef>
              <a:defRPr sz="3600"/>
            </a:pPr>
            <a:r>
              <a:rPr dirty="0"/>
              <a:t>Highly effective people are proactive, they take initiatives</a:t>
            </a:r>
            <a:r>
              <a:rPr lang="en-IN" dirty="0"/>
              <a:t>, achieve the right goal, and remain in integrity</a:t>
            </a:r>
            <a:r>
              <a:rPr dirty="0"/>
              <a:t>.</a:t>
            </a:r>
          </a:p>
          <a:p>
            <a:pPr marL="444499" indent="-444499">
              <a:spcBef>
                <a:spcPts val="1800"/>
              </a:spcBef>
              <a:defRPr sz="3600"/>
            </a:pPr>
            <a:r>
              <a:rPr dirty="0"/>
              <a:t>They do not impose limit on to themselves that may prevent them from acting.</a:t>
            </a:r>
          </a:p>
          <a:p>
            <a:pPr marL="444499" indent="-444499">
              <a:spcBef>
                <a:spcPts val="1800"/>
              </a:spcBef>
              <a:defRPr sz="3600"/>
            </a:pPr>
            <a:r>
              <a:rPr dirty="0"/>
              <a:t>They </a:t>
            </a:r>
            <a:r>
              <a:rPr lang="en-IN" dirty="0"/>
              <a:t>recognize</a:t>
            </a:r>
            <a:r>
              <a:rPr dirty="0"/>
              <a:t> that they have the freedom to determine the kind of character they will have.</a:t>
            </a:r>
          </a:p>
          <a:p>
            <a:pPr marL="444499" indent="-444499">
              <a:spcBef>
                <a:spcPts val="1800"/>
              </a:spcBef>
              <a:defRPr sz="3600"/>
            </a:pPr>
            <a:r>
              <a:rPr dirty="0"/>
              <a:t>They may not be able to control their circumstances, but they can decide how to make the best use of those circumstances.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8C8CDE-C34E-480D-A7DD-776CB3E4E43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N" smtClean="0"/>
              <a:t>9</a:t>
            </a:fld>
            <a:endParaRPr lang="en-IN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588</Words>
  <Application>Microsoft Office PowerPoint</Application>
  <PresentationFormat>Custom</PresentationFormat>
  <Paragraphs>115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Helvetica Neue</vt:lpstr>
      <vt:lpstr>Helvetica Neue Light</vt:lpstr>
      <vt:lpstr>Helvetica Neue Medium</vt:lpstr>
      <vt:lpstr>Times New Roman</vt:lpstr>
      <vt:lpstr>Trebuchet MS</vt:lpstr>
      <vt:lpstr>Black</vt:lpstr>
      <vt:lpstr>Mindful Breathing &amp; Concentration</vt:lpstr>
      <vt:lpstr>Private Victory</vt:lpstr>
      <vt:lpstr>I am a product of my choices and not circumstance</vt:lpstr>
      <vt:lpstr>I live by design not by default</vt:lpstr>
      <vt:lpstr>Example of Mission Statement: Mahatma Gandhi</vt:lpstr>
      <vt:lpstr>PowerPoint Presentation</vt:lpstr>
      <vt:lpstr>I put important things first and not urgent things first </vt:lpstr>
      <vt:lpstr>Time Matrix</vt:lpstr>
      <vt:lpstr>Self-mastery makes us  effective people</vt:lpstr>
      <vt:lpstr>Class Exercise</vt:lpstr>
      <vt:lpstr>Journaling</vt:lpstr>
      <vt:lpstr>Happiness is here and now, I have dropped my worries, nowhere to go, nothing to do, and I am not in a hurry.  Happiness is here and now, I have dropped my worries, somewhere to go, something to do, but I am not in a hurry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Posture</dc:title>
  <cp:lastModifiedBy>Dr Saamdu Chetri</cp:lastModifiedBy>
  <cp:revision>25</cp:revision>
  <dcterms:modified xsi:type="dcterms:W3CDTF">2019-03-19T02:32:07Z</dcterms:modified>
</cp:coreProperties>
</file>